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3" r:id="rId3"/>
  </p:sldMasterIdLst>
  <p:notesMasterIdLst>
    <p:notesMasterId r:id="rId80"/>
  </p:notesMasterIdLst>
  <p:handoutMasterIdLst>
    <p:handoutMasterId r:id="rId81"/>
  </p:handoutMasterIdLst>
  <p:sldIdLst>
    <p:sldId id="256" r:id="rId4"/>
    <p:sldId id="328" r:id="rId5"/>
    <p:sldId id="360" r:id="rId6"/>
    <p:sldId id="258" r:id="rId7"/>
    <p:sldId id="335" r:id="rId8"/>
    <p:sldId id="361" r:id="rId9"/>
    <p:sldId id="260" r:id="rId10"/>
    <p:sldId id="336" r:id="rId11"/>
    <p:sldId id="362" r:id="rId12"/>
    <p:sldId id="262" r:id="rId13"/>
    <p:sldId id="337" r:id="rId14"/>
    <p:sldId id="363" r:id="rId15"/>
    <p:sldId id="264" r:id="rId16"/>
    <p:sldId id="339" r:id="rId17"/>
    <p:sldId id="364" r:id="rId18"/>
    <p:sldId id="266" r:id="rId19"/>
    <p:sldId id="340" r:id="rId20"/>
    <p:sldId id="365" r:id="rId21"/>
    <p:sldId id="268" r:id="rId22"/>
    <p:sldId id="341" r:id="rId23"/>
    <p:sldId id="366" r:id="rId24"/>
    <p:sldId id="270" r:id="rId25"/>
    <p:sldId id="342" r:id="rId26"/>
    <p:sldId id="367" r:id="rId27"/>
    <p:sldId id="272" r:id="rId28"/>
    <p:sldId id="343" r:id="rId29"/>
    <p:sldId id="368" r:id="rId30"/>
    <p:sldId id="274" r:id="rId31"/>
    <p:sldId id="344" r:id="rId32"/>
    <p:sldId id="369" r:id="rId33"/>
    <p:sldId id="276" r:id="rId34"/>
    <p:sldId id="345" r:id="rId35"/>
    <p:sldId id="370" r:id="rId36"/>
    <p:sldId id="278" r:id="rId37"/>
    <p:sldId id="346" r:id="rId38"/>
    <p:sldId id="371" r:id="rId39"/>
    <p:sldId id="280" r:id="rId40"/>
    <p:sldId id="347" r:id="rId41"/>
    <p:sldId id="372" r:id="rId42"/>
    <p:sldId id="282" r:id="rId43"/>
    <p:sldId id="348" r:id="rId44"/>
    <p:sldId id="373" r:id="rId45"/>
    <p:sldId id="331" r:id="rId46"/>
    <p:sldId id="349" r:id="rId47"/>
    <p:sldId id="374" r:id="rId48"/>
    <p:sldId id="332" r:id="rId49"/>
    <p:sldId id="350" r:id="rId50"/>
    <p:sldId id="375" r:id="rId51"/>
    <p:sldId id="334" r:id="rId52"/>
    <p:sldId id="351" r:id="rId53"/>
    <p:sldId id="376" r:id="rId54"/>
    <p:sldId id="333" r:id="rId55"/>
    <p:sldId id="352" r:id="rId56"/>
    <p:sldId id="377" r:id="rId57"/>
    <p:sldId id="292" r:id="rId58"/>
    <p:sldId id="353" r:id="rId59"/>
    <p:sldId id="378" r:id="rId60"/>
    <p:sldId id="294" r:id="rId61"/>
    <p:sldId id="354" r:id="rId62"/>
    <p:sldId id="379" r:id="rId63"/>
    <p:sldId id="296" r:id="rId64"/>
    <p:sldId id="355" r:id="rId65"/>
    <p:sldId id="380" r:id="rId66"/>
    <p:sldId id="298" r:id="rId67"/>
    <p:sldId id="384" r:id="rId68"/>
    <p:sldId id="356" r:id="rId69"/>
    <p:sldId id="300" r:id="rId70"/>
    <p:sldId id="357" r:id="rId71"/>
    <p:sldId id="381" r:id="rId72"/>
    <p:sldId id="302" r:id="rId73"/>
    <p:sldId id="358" r:id="rId74"/>
    <p:sldId id="382" r:id="rId75"/>
    <p:sldId id="318" r:id="rId76"/>
    <p:sldId id="359" r:id="rId77"/>
    <p:sldId id="383" r:id="rId78"/>
    <p:sldId id="306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6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5787" autoAdjust="0"/>
    <p:restoredTop sz="86421" autoAdjust="0"/>
  </p:normalViewPr>
  <p:slideViewPr>
    <p:cSldViewPr snapToGrid="0">
      <p:cViewPr varScale="1">
        <p:scale>
          <a:sx n="79" d="100"/>
          <a:sy n="79" d="100"/>
        </p:scale>
        <p:origin x="92" y="6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theme" Target="theme/theme1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61" Type="http://schemas.openxmlformats.org/officeDocument/2006/relationships/slide" Target="slides/slide58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0A50B-1F3C-4A45-BF3E-D3BA064ECC35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812B6-104D-42BB-8F2B-02869188A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43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4944-5C8E-4548-BC39-041C0A66D39C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AEA98-709C-426E-9DC1-BCE64B488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1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80164-8259-7E39-17E0-74221BCB7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17B8B-4B54-DBA4-08EB-17C1F5815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6723F-00FE-5EB0-9BEB-D5578254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86669-2F9B-A612-1B2A-DD424AC1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CD8B5-6C3A-C328-C73C-71473D89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11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1A2A-8E93-1FC6-5AE5-47B66070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9042-4035-38E5-2CF5-AC47A8403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818FA-6CB4-B846-073C-D7A7FEE8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04C9-4D4C-ABC2-62F7-FC9741B0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E98D4-EEB1-FFD2-A3F7-99528631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00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6175E-8B4B-FE9B-E6E6-3B40AAC7C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FE98D-EA11-8830-F808-71217B817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CB2CE-4BF2-3E40-7288-1BAED781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EF093-7502-F83A-8FD1-28A01CBE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1CBD6-9F1F-34A1-3BD6-848C2567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88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32F8-8819-F66F-4FD6-9F274A1C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D262F-4857-C73C-B280-FAF5ED8A2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9FD390-0303-C58D-C34C-40C41ACC1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C9B9F-B802-3E1F-240B-989EE924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3EFC3-9B83-0E3D-3D5F-085FE892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CB22C-5ADF-0B24-564B-9DFDAC9B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5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2C502-C073-1CCA-FC62-E1D1BFF6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F6438-0A18-0AE8-C82B-3146A85D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3D162-15BC-42BD-246F-36B7EC039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8B216-1ABA-03D2-531C-8097C6AB2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5AEEE-FCB3-A125-7162-B70165AFC1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ACE08-5488-E5A2-ADB7-FC427E82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831B8-9ABD-50EF-FA7C-2642AED5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9CCA0-C210-80CF-439F-561B07BF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13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53CD5-446D-1B75-AEED-899B5689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D31FAD-BFB1-A867-0276-6EF855B8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3B716-FB68-F9A3-7827-D231A8D1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2956E-E1AA-32BF-6043-8E64BC80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2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A691D6-E112-19E4-223A-CFD57C05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B49F-7B9A-65E9-0A71-90B6A0B0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E3186-487C-1608-9ECF-50A67170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8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 dirty="0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2513-EA10-D738-3B33-4E43258B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2CCD4-3D1E-1A12-0794-7EA6C687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9AFAE-29F1-5B11-4FE4-8D954159E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2EC48-6981-0A1D-6019-48E8DF11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95743-36C8-C15E-42EA-EF5DFD4E8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39910-F867-F481-CA83-0B989330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481B-CBD6-5C80-CA22-321ACF70F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C656C3-F564-ECC6-B3E7-7158AE1EB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D79DC-2F29-69B1-173F-549878CC2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AB907-07D3-DB55-6D00-6A166E21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C55A6-B392-5093-823C-DDF9C3CA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171AC-94C4-EEBA-818D-9B261790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61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15DA-9DE9-F3BB-8EAA-CF99E826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195A3-CD9D-F19B-4E86-3136A8333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C8903-F826-56C0-531A-578B945C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97ED1-734A-AD77-D02B-CA64DF15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BC058-8B54-77CD-B65B-92D66DC2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35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03A388-AC25-DD39-AAEE-8CF18DCE0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E6943-1443-74D9-17A1-A782A9841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0C8D-2475-3D70-BBF4-EA09B057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5C551-0588-B631-25C1-FC256E1EA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5D541-FF01-27DB-7804-3CB8B304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02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1499E-324A-60FA-8F1A-25E67A6D3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D043A-118A-A52F-F013-BEFCE292D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A0595-ED72-6142-6264-8F351646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ED66-70B1-7C04-9A9D-5E5F51F3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428F5-26D6-D627-E1D9-D5F4FBF6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66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631AD-33E3-897B-832E-76946BD7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F10DD-9811-4D73-1B50-5594EC8BF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79CEB-F7BC-879A-B258-39D595C3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7BC39-A688-A9FB-55CF-EB272BCB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6AA1B-157E-FED1-76E4-39E6F46C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45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473F-58C7-95F6-F565-2CCCEEEF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A25AB-AD78-238C-9053-16CE240D1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D84B0-B81C-9364-77A2-737F6F90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C641A-276E-25A4-9633-CB75537E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75C34-A8DE-BCCA-AA73-C705E95A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7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2F3B-8DAD-BBC9-60C4-8C34DF23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B9916-A68A-F656-D6D3-E20A40642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04948-C3FC-9752-D115-DF5EB3A9E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FDFC4-927E-64BB-ACBB-6E4C4B2E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2FDE6-6697-5D59-B4CE-9FA34023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97CFC-8ADD-2165-7B68-0A77FDE9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95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9D22-AE43-2DCB-3C1B-DE2FE6C0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0D64F-ABB4-F27B-2D05-33F610439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1FD88-8FDD-4A4E-457D-CBC59B8FF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2FCE3-74BE-D9CF-82A3-07CD3740A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64C0C-2FED-E624-9D09-EF25E82A5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9FAD11-FE17-394A-F6F2-103486CEE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1E55B0-8C2F-9722-E779-EB335E050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9C299-B3DF-B399-A8BE-DAA0792E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85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B3F3-9F41-8501-20BE-42C82C7B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98798-5A23-7EA4-1CDD-7EDADB891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2F5C3-6B4D-DAB9-61B5-566E365C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B8415C-E468-0E61-23E3-C3A691BA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4F0E8E-40FB-9185-B92F-070410F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FD5204-2A56-06B9-BA44-32876537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3D4FA-7484-CA4C-4F1E-ABEDAE29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41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69A6-2D6B-5BF9-ECC1-746412BC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3E7CA-4529-A34D-BC56-7D6F4859C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0CCFA-9D47-E012-CBFE-C57739FD6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12CAE-77FD-E595-B477-0F49B28F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FA942-72DD-3ED4-8963-E4C543502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1C0A4-DE18-83AF-9B32-DEEA874D8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289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1E681-DCF7-6F92-3994-F6D3970C2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F42E7-91A7-ED74-0380-3E36FE6CFD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4D7C-1C09-5E65-0736-A6F39D2AB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2BB63-5651-C3C8-0A3C-B490C427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93A38-7B42-2BE5-EF34-098075EA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AA9B8-89CA-930F-3A94-9BCEA9D5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4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3D39-6EE0-54F2-C6FB-8CFD0703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59694-B2FD-2D71-C108-43DBACA69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524B8-8B67-AA6A-2FBE-3AECA7A9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A7AAA-B79D-EB2F-8BF0-8F9CFA28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9E376-23FF-59A6-D356-D336F6CE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00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3C7593-90CA-6927-2E44-D30B4FB1E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F8700-920C-9E27-8819-69C4444FE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781C9-8242-BA2D-07B9-DA262372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53B9-199B-996E-5122-BD081F31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938-0E00-499E-E6DA-7772EFDF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8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D008F6-72F3-1E62-28C5-DED5DABC983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1524000" y="0"/>
            <a:ext cx="9132471" cy="6849353"/>
          </a:xfrm>
          <a:prstGeom prst="rect">
            <a:avLst/>
          </a:prstGeom>
          <a:blipFill dpi="0"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sz="1800" dirty="0"/>
          </a:p>
        </p:txBody>
      </p:sp>
      <p:sp>
        <p:nvSpPr>
          <p:cNvPr id="18" name="CustomShape 1">
            <a:extLst>
              <a:ext uri="{FF2B5EF4-FFF2-40B4-BE49-F238E27FC236}">
                <a16:creationId xmlns:a16="http://schemas.microsoft.com/office/drawing/2014/main" id="{99112C32-E3C7-4112-A256-6F577519F493}"/>
              </a:ext>
            </a:extLst>
          </p:cNvPr>
          <p:cNvSpPr/>
          <p:nvPr userDrawn="1"/>
        </p:nvSpPr>
        <p:spPr>
          <a:xfrm>
            <a:off x="1524000" y="6210299"/>
            <a:ext cx="9132471" cy="639054"/>
          </a:xfrm>
          <a:prstGeom prst="rect">
            <a:avLst/>
          </a:prstGeom>
          <a:solidFill>
            <a:srgbClr val="4046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Bible Bowl 2022</a:t>
            </a:r>
          </a:p>
        </p:txBody>
      </p:sp>
      <p:sp>
        <p:nvSpPr>
          <p:cNvPr id="11" name="CustomShape 2"/>
          <p:cNvSpPr/>
          <p:nvPr/>
        </p:nvSpPr>
        <p:spPr>
          <a:xfrm>
            <a:off x="7179081" y="6302126"/>
            <a:ext cx="3420867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Round 4</a:t>
            </a:r>
            <a:endParaRPr lang="en-US" sz="2400" b="0" strike="noStrike" spc="-1" dirty="0">
              <a:latin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B4DDAE-A83B-F2E7-59FB-16D800CBC985}"/>
              </a:ext>
            </a:extLst>
          </p:cNvPr>
          <p:cNvGrpSpPr/>
          <p:nvPr userDrawn="1"/>
        </p:nvGrpSpPr>
        <p:grpSpPr>
          <a:xfrm>
            <a:off x="1660371" y="2511672"/>
            <a:ext cx="515937" cy="558048"/>
            <a:chOff x="74338" y="2511672"/>
            <a:chExt cx="515937" cy="558048"/>
          </a:xfrm>
        </p:grpSpPr>
        <p:sp>
          <p:nvSpPr>
            <p:cNvPr id="7" name="CustomShape 6">
              <a:extLst>
                <a:ext uri="{FF2B5EF4-FFF2-40B4-BE49-F238E27FC236}">
                  <a16:creationId xmlns:a16="http://schemas.microsoft.com/office/drawing/2014/main" id="{47946D37-DB2A-BF33-C4BE-96E343AD38FA}"/>
                </a:ext>
              </a:extLst>
            </p:cNvPr>
            <p:cNvSpPr/>
            <p:nvPr userDrawn="1"/>
          </p:nvSpPr>
          <p:spPr>
            <a:xfrm>
              <a:off x="74338" y="2568767"/>
              <a:ext cx="509924" cy="500953"/>
            </a:xfrm>
            <a:prstGeom prst="ellipse">
              <a:avLst/>
            </a:prstGeom>
            <a:solidFill>
              <a:srgbClr val="FF0000"/>
            </a:solidFill>
            <a:ln w="381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5">
              <a:extLst>
                <a:ext uri="{FF2B5EF4-FFF2-40B4-BE49-F238E27FC236}">
                  <a16:creationId xmlns:a16="http://schemas.microsoft.com/office/drawing/2014/main" id="{0E5429DA-B7A0-3B36-EB46-08B166B92498}"/>
                </a:ext>
              </a:extLst>
            </p:cNvPr>
            <p:cNvSpPr/>
            <p:nvPr userDrawn="1"/>
          </p:nvSpPr>
          <p:spPr>
            <a:xfrm>
              <a:off x="87355" y="2511672"/>
              <a:ext cx="502920" cy="502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3200" b="1" strike="noStrike" spc="-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DejaVu Sans"/>
                </a:rPr>
                <a:t>A</a:t>
              </a:r>
              <a:endParaRPr lang="en-US" sz="3200" b="0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86758B2-CED2-652F-CDA6-0868D638B6DE}"/>
              </a:ext>
            </a:extLst>
          </p:cNvPr>
          <p:cNvGrpSpPr/>
          <p:nvPr userDrawn="1"/>
        </p:nvGrpSpPr>
        <p:grpSpPr>
          <a:xfrm>
            <a:off x="1660367" y="3752382"/>
            <a:ext cx="515948" cy="562938"/>
            <a:chOff x="74335" y="3752382"/>
            <a:chExt cx="515948" cy="562938"/>
          </a:xfrm>
        </p:grpSpPr>
        <p:sp>
          <p:nvSpPr>
            <p:cNvPr id="10" name="CustomShape 8">
              <a:extLst>
                <a:ext uri="{FF2B5EF4-FFF2-40B4-BE49-F238E27FC236}">
                  <a16:creationId xmlns:a16="http://schemas.microsoft.com/office/drawing/2014/main" id="{B789B4A2-1026-552E-94BF-2497B8049EF2}"/>
                </a:ext>
              </a:extLst>
            </p:cNvPr>
            <p:cNvSpPr/>
            <p:nvPr userDrawn="1"/>
          </p:nvSpPr>
          <p:spPr>
            <a:xfrm>
              <a:off x="74335" y="3809160"/>
              <a:ext cx="509924" cy="506160"/>
            </a:xfrm>
            <a:prstGeom prst="ellipse">
              <a:avLst/>
            </a:prstGeom>
            <a:solidFill>
              <a:srgbClr val="8A2BE2"/>
            </a:solidFill>
            <a:ln w="381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7">
              <a:extLst>
                <a:ext uri="{FF2B5EF4-FFF2-40B4-BE49-F238E27FC236}">
                  <a16:creationId xmlns:a16="http://schemas.microsoft.com/office/drawing/2014/main" id="{3CE64F2C-5A22-6D8D-0390-43029BE8934F}"/>
                </a:ext>
              </a:extLst>
            </p:cNvPr>
            <p:cNvSpPr/>
            <p:nvPr userDrawn="1"/>
          </p:nvSpPr>
          <p:spPr>
            <a:xfrm>
              <a:off x="95479" y="3752382"/>
              <a:ext cx="494804" cy="50616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3200" b="1" strike="noStrike" spc="-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DejaVu Sans"/>
                </a:rPr>
                <a:t>B</a:t>
              </a:r>
              <a:endParaRPr lang="en-US" sz="3200" b="0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BFA5B99-D8E2-E743-CF63-A0C6CA7CB6A2}"/>
              </a:ext>
            </a:extLst>
          </p:cNvPr>
          <p:cNvGrpSpPr/>
          <p:nvPr userDrawn="1"/>
        </p:nvGrpSpPr>
        <p:grpSpPr>
          <a:xfrm>
            <a:off x="1658682" y="5054760"/>
            <a:ext cx="511609" cy="577080"/>
            <a:chOff x="72649" y="5054760"/>
            <a:chExt cx="511609" cy="577080"/>
          </a:xfrm>
        </p:grpSpPr>
        <p:sp>
          <p:nvSpPr>
            <p:cNvPr id="21" name="CustomShape 10">
              <a:extLst>
                <a:ext uri="{FF2B5EF4-FFF2-40B4-BE49-F238E27FC236}">
                  <a16:creationId xmlns:a16="http://schemas.microsoft.com/office/drawing/2014/main" id="{AB122A7A-162B-92D0-774C-1D26C8041D94}"/>
                </a:ext>
              </a:extLst>
            </p:cNvPr>
            <p:cNvSpPr/>
            <p:nvPr userDrawn="1"/>
          </p:nvSpPr>
          <p:spPr>
            <a:xfrm>
              <a:off x="74337" y="5091840"/>
              <a:ext cx="509921" cy="502920"/>
            </a:xfrm>
            <a:prstGeom prst="ellipse">
              <a:avLst/>
            </a:prstGeom>
            <a:solidFill>
              <a:srgbClr val="FFFF00"/>
            </a:solidFill>
            <a:ln w="381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9">
              <a:extLst>
                <a:ext uri="{FF2B5EF4-FFF2-40B4-BE49-F238E27FC236}">
                  <a16:creationId xmlns:a16="http://schemas.microsoft.com/office/drawing/2014/main" id="{8F15AFDD-4BC9-81D4-1E46-050087A2CFAD}"/>
                </a:ext>
              </a:extLst>
            </p:cNvPr>
            <p:cNvSpPr/>
            <p:nvPr userDrawn="1"/>
          </p:nvSpPr>
          <p:spPr>
            <a:xfrm>
              <a:off x="72649" y="5054760"/>
              <a:ext cx="502920" cy="5770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3200" b="1" strike="noStrike" spc="-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DejaVu Sans"/>
                </a:rPr>
                <a:t>C</a:t>
              </a:r>
              <a:endParaRPr lang="en-US" sz="3200" b="0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FFFFFF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697B8E-975C-3876-F81A-E71753A6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C6533-1336-504E-3404-BF7F545B2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C513E-0781-5DCD-DEC0-630EC7392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FA37-BD63-45B1-AAB0-5BD7D16B97F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2C67-8E8F-046A-8E4A-94D488EC6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47F9F-F8ED-9D5E-1035-6A705E55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3F31D-A5F6-48B4-A467-7AE0D8DA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9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09B59-C3B3-8366-2FB5-756610A6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D2F3F-8484-8781-EA38-38BBEB2B2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7EE00-736A-B7B5-5CF0-9DCBFE7B2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58DB6-2B80-4324-99ED-F2F74AC0BAA3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F2A30-528D-7506-1680-ECD40E9D8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EACB4-A0D8-0AD4-5E0E-F4AEFDFF1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D081-7FB3-4FC6-A0AB-2C0331087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4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#1</a:t>
            </a:r>
            <a:endParaRPr lang="en-US" sz="66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#4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Jordan	 	 	 	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#4	18:20	 What was the border on the east side for the children of Benjamin?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Great Sea 	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the Mount of Hebron 	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456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6230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Jordan	 	 	 	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#4	18:20 	What was the border on the east side for the children of Benjamin?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456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755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#5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nor be disobedient 	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#5	1:9	Joshua told the people to be strong and of good courage and not be afraid? 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nor be displeased 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nor be dismayed 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2333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#5	1:9	Joshua told the people to be strong and of good courage and not be afraid? 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nor be dismayed 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228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#6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make me a promise, spare my father's house, and give me a place in your kingdom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#6	2:12	What 3 requests did Rahab make to the spies she had saved?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swear to me, show kindness to my father's house, and give me a true token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swear to me, show friendship to my family, and protect me from mine enemies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#6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607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#6	2:12	What 3 requests did Rahab make to the spies she had saved?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swear to me, show kindness to my father's house, and give me a true token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#6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3777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#7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Beth-</a:t>
            </a:r>
            <a:r>
              <a:rPr lang="en-US" sz="2800" b="1" spc="-1" dirty="0" err="1">
                <a:solidFill>
                  <a:srgbClr val="FFFFFF"/>
                </a:solidFill>
              </a:rPr>
              <a:t>Anath</a:t>
            </a:r>
            <a:r>
              <a:rPr lang="en-US" sz="2800" b="1" spc="-1" dirty="0">
                <a:solidFill>
                  <a:srgbClr val="FFFFFF"/>
                </a:solidFill>
              </a:rPr>
              <a:t> and 19 cities with great armies 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	14:12	 When Caleb made his request of God concerning his gift from God what was also found there?	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</a:t>
            </a:r>
            <a:r>
              <a:rPr lang="en-US" sz="2800" b="1" spc="-1" dirty="0" err="1">
                <a:solidFill>
                  <a:srgbClr val="FFFFFF"/>
                </a:solidFill>
              </a:rPr>
              <a:t>Anakim</a:t>
            </a:r>
            <a:r>
              <a:rPr lang="en-US" sz="2800" b="1" spc="-1" dirty="0">
                <a:solidFill>
                  <a:srgbClr val="FFFFFF"/>
                </a:solidFill>
              </a:rPr>
              <a:t> with their great and fortified cities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</a:t>
            </a:r>
            <a:r>
              <a:rPr lang="en-US" sz="2800" b="1" spc="-1" dirty="0" err="1">
                <a:solidFill>
                  <a:srgbClr val="FFFFFF"/>
                </a:solidFill>
              </a:rPr>
              <a:t>Arba</a:t>
            </a:r>
            <a:r>
              <a:rPr lang="en-US" sz="2800" b="1" spc="-1" dirty="0">
                <a:solidFill>
                  <a:srgbClr val="FFFFFF"/>
                </a:solidFill>
              </a:rPr>
              <a:t>, the father of Anak the giant, and 13 cities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2420" y="624466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4561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as soon as the sandals of the priests, who bore the ark, rested in the waters of the Jordan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#7	3:13	What did God say had to happen before the waters of the Jordan would be cut off?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as soon as the soles of the feet of the priests, who bore the ark, rested on the bank of the waters of the Jordan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as soon as the soles of the feet of the priests, who bore the ark, rested in the waters of the Jordan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#7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500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#7	3:13	What did God say had to happen before the waters of the Jordan would be cut off?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as soon as the soles of the feet of the priests, who bore the ark, rested in the waters of the Jordan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#7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796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#8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Gilead			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10041" y="0"/>
            <a:ext cx="9143999" cy="2077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#8	5:9	What is the place called where the Lord rolled away the 	reproach of Egypt from them?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Gilgal	 	 	 	 	 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Gibeon			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0980" y="6248987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#8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454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10041" y="0"/>
            <a:ext cx="9143999" cy="2077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#8	5:9	What is the place called where the Lord rolled away the 	reproach of Egypt from them?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Gilgal	 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0980" y="6248987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#8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484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#9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armed men went before, and the rear guard came after the ark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#9	6:9	Who went before and after the priests who blew the trumpets?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armed men and all the mighty men of war went after the ark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the mighty men of war and spies of the land came after the ark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45644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#9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4361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armed men went before, and the rear guard came after the ark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#9	6:9	Who went before and after the priests who blew the trumpets?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45644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#9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9385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#10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about 300 men go up and take Ai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#10	7:3	The people were told, do not let all the people go up but let? 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about 100 men from each tribe go up and take Ai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about 2 or 3 thousand men go up and attack Ai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#10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72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	14:12	 When Caleb made his request of God concerning his gift from God what was also found there?	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</a:t>
            </a:r>
            <a:r>
              <a:rPr lang="en-US" sz="2800" b="1" spc="-1" dirty="0" err="1">
                <a:solidFill>
                  <a:srgbClr val="FFFFFF"/>
                </a:solidFill>
              </a:rPr>
              <a:t>Anakim</a:t>
            </a:r>
            <a:r>
              <a:rPr lang="en-US" sz="2800" b="1" spc="-1" dirty="0">
                <a:solidFill>
                  <a:srgbClr val="FFFFFF"/>
                </a:solidFill>
              </a:rPr>
              <a:t> with their great and fortified cities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32420" y="624466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7997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#10	7:3	The people were told, do not let all the people go up but let?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about 2 or 3 thousand men go up and attack Ai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#10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351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#11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Valley of Hinnom 	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#11	7:24	Then Joshua and all Israel took </a:t>
            </a:r>
            <a:r>
              <a:rPr lang="en-US" sz="2800" b="1" spc="-1" dirty="0" err="1">
                <a:solidFill>
                  <a:srgbClr val="FFFFFF"/>
                </a:solidFill>
              </a:rPr>
              <a:t>Achan</a:t>
            </a:r>
            <a:r>
              <a:rPr lang="en-US" sz="2800" b="1" spc="-1" dirty="0">
                <a:solidFill>
                  <a:srgbClr val="FFFFFF"/>
                </a:solidFill>
              </a:rPr>
              <a:t> with his possessions and his family and all that he had and brought them to?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Valley of </a:t>
            </a:r>
            <a:r>
              <a:rPr lang="en-US" sz="2800" b="1" spc="-1" dirty="0" err="1">
                <a:solidFill>
                  <a:srgbClr val="FFFFFF"/>
                </a:solidFill>
              </a:rPr>
              <a:t>Achor</a:t>
            </a:r>
            <a:r>
              <a:rPr lang="en-US" sz="2800" b="1" spc="-1" dirty="0">
                <a:solidFill>
                  <a:srgbClr val="FFFFFF"/>
                </a:solidFill>
              </a:rPr>
              <a:t>	 	 	 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to Mount Gerizim  	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073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#11	7:24	Then Joshua and all Israel took </a:t>
            </a:r>
            <a:r>
              <a:rPr lang="en-US" sz="2800" b="1" spc="-1" dirty="0" err="1">
                <a:solidFill>
                  <a:srgbClr val="FFFFFF"/>
                </a:solidFill>
              </a:rPr>
              <a:t>Achan</a:t>
            </a:r>
            <a:r>
              <a:rPr lang="en-US" sz="2800" b="1" spc="-1" dirty="0">
                <a:solidFill>
                  <a:srgbClr val="FFFFFF"/>
                </a:solidFill>
              </a:rPr>
              <a:t> with his possessions and his family and all that he had and brought them to?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Valley of </a:t>
            </a:r>
            <a:r>
              <a:rPr lang="en-US" sz="2800" b="1" spc="-1" dirty="0" err="1">
                <a:solidFill>
                  <a:srgbClr val="FFFFFF"/>
                </a:solidFill>
              </a:rPr>
              <a:t>Achor</a:t>
            </a:r>
            <a:r>
              <a:rPr lang="en-US" sz="2800" b="1" spc="-1" dirty="0">
                <a:solidFill>
                  <a:srgbClr val="FFFFFF"/>
                </a:solidFill>
              </a:rPr>
              <a:t>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13529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#12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20,000 all the people of Ai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#12	8:25	How many fell that day, both men and women?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10,000 all the people of Ai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12,000 all the people of Ai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3109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#12	8:25	How many fell that day, both men and women?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12,000 all the people of Ai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7427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#13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they were to be woodcutters and water carriers for all the congregation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#13	9:20-21	What were the people to whom Israel had sworn an oath allowed to do?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they were servants and handmaidens for all the congregation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they were craftsmen and stonecutters for the congregation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85297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they were to be woodcutters and water carriers for all the congregation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#13	9:20-21	What were the people to whom Israel had sworn an oath allowed to do?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406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#14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</a:t>
            </a:r>
            <a:r>
              <a:rPr lang="en-US" sz="2800" b="1" spc="-1" dirty="0" err="1">
                <a:solidFill>
                  <a:srgbClr val="FFFFFF"/>
                </a:solidFill>
              </a:rPr>
              <a:t>Abez</a:t>
            </a:r>
            <a:r>
              <a:rPr lang="en-US" sz="2800" b="1" spc="-1" dirty="0">
                <a:solidFill>
                  <a:srgbClr val="FFFFFF"/>
                </a:solidFill>
              </a:rPr>
              <a:t>, and they died	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#14	10:11	When they fled before Israel and on the descent of Beth </a:t>
            </a:r>
            <a:r>
              <a:rPr lang="en-US" sz="2800" b="1" spc="-1" dirty="0" err="1">
                <a:solidFill>
                  <a:srgbClr val="FFFFFF"/>
                </a:solidFill>
              </a:rPr>
              <a:t>Horon</a:t>
            </a:r>
            <a:r>
              <a:rPr lang="en-US" sz="2800" b="1" spc="-1" dirty="0">
                <a:solidFill>
                  <a:srgbClr val="FFFFFF"/>
                </a:solidFill>
              </a:rPr>
              <a:t>, the Lord cast down large hailstones on them as far as?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</a:t>
            </a:r>
            <a:r>
              <a:rPr lang="en-US" sz="2800" b="1" spc="-1" dirty="0" err="1">
                <a:solidFill>
                  <a:srgbClr val="FFFFFF"/>
                </a:solidFill>
              </a:rPr>
              <a:t>Adami</a:t>
            </a:r>
            <a:r>
              <a:rPr lang="en-US" sz="2800" b="1" spc="-1" dirty="0">
                <a:solidFill>
                  <a:srgbClr val="FFFFFF"/>
                </a:solidFill>
              </a:rPr>
              <a:t>, and they died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</a:t>
            </a:r>
            <a:r>
              <a:rPr lang="en-US" sz="2800" b="1" spc="-1" dirty="0" err="1">
                <a:solidFill>
                  <a:srgbClr val="FFFFFF"/>
                </a:solidFill>
              </a:rPr>
              <a:t>Azekah</a:t>
            </a:r>
            <a:r>
              <a:rPr lang="en-US" sz="2800" b="1" spc="-1" dirty="0">
                <a:solidFill>
                  <a:srgbClr val="FFFFFF"/>
                </a:solidFill>
              </a:rPr>
              <a:t>, and they died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81712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#14	10:11	When they fled before Israel and on the descent of Beth </a:t>
            </a:r>
            <a:r>
              <a:rPr lang="en-US" sz="2800" b="1" spc="-1" dirty="0" err="1">
                <a:solidFill>
                  <a:srgbClr val="FFFFFF"/>
                </a:solidFill>
              </a:rPr>
              <a:t>Horon</a:t>
            </a:r>
            <a:r>
              <a:rPr lang="en-US" sz="2800" b="1" spc="-1" dirty="0">
                <a:solidFill>
                  <a:srgbClr val="FFFFFF"/>
                </a:solidFill>
              </a:rPr>
              <a:t>, the Lord cast down large hailstones on them as far as?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</a:t>
            </a:r>
            <a:r>
              <a:rPr lang="en-US" sz="2800" b="1" spc="-1" dirty="0" err="1">
                <a:solidFill>
                  <a:srgbClr val="FFFFFF"/>
                </a:solidFill>
              </a:rPr>
              <a:t>Azekah</a:t>
            </a:r>
            <a:r>
              <a:rPr lang="en-US" sz="2800" b="1" spc="-1" dirty="0">
                <a:solidFill>
                  <a:srgbClr val="FFFFFF"/>
                </a:solidFill>
              </a:rPr>
              <a:t>, and they died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27905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#15</a:t>
            </a:r>
            <a:endParaRPr lang="en-US" sz="6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29029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coasts of the Great Sea toward Lebanon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#15	11:5	When all the kings had met together and camped at?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waters of Merom to fight against Israel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in front of Mount </a:t>
            </a:r>
            <a:r>
              <a:rPr lang="en-US" sz="2800" b="1" spc="-1" dirty="0" err="1">
                <a:solidFill>
                  <a:srgbClr val="FFFFFF"/>
                </a:solidFill>
              </a:rPr>
              <a:t>Ebal</a:t>
            </a:r>
            <a:r>
              <a:rPr lang="en-US" sz="2800" b="1" spc="-1" dirty="0">
                <a:solidFill>
                  <a:srgbClr val="FFFFFF"/>
                </a:solidFill>
              </a:rPr>
              <a:t> with their armies  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31593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#15	11:5	When all the kings had met together and camped at?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waters of Merom to fight against Israel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831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#16</a:t>
            </a:r>
            <a:endParaRPr lang="en-US" sz="6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2133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Hivites, the inhabitants of Gibeon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#16	11:19	What was the only city that made peace with the children of Israel?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Perizzites, the inhabitants of Canaan 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the Amorites, the inhabitants of Moab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#16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9354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Hivites, the inhabitants of Gibeon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#16	11:19	What was the only city that made peace with the children of Israel?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#16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01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#17</a:t>
            </a:r>
            <a:endParaRPr lang="en-US" sz="6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02898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Othniel the son of </a:t>
            </a:r>
            <a:r>
              <a:rPr lang="en-US" sz="2800" b="1" spc="-1" dirty="0" err="1">
                <a:solidFill>
                  <a:srgbClr val="FFFFFF"/>
                </a:solidFill>
              </a:rPr>
              <a:t>Kenaz</a:t>
            </a:r>
            <a:r>
              <a:rPr lang="en-US" sz="2800" b="1" spc="-1" dirty="0">
                <a:solidFill>
                  <a:srgbClr val="FFFFFF"/>
                </a:solidFill>
              </a:rPr>
              <a:t>, the brother of Caleb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675179"/>
            <a:ext cx="9053258" cy="13917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	15:17	Who accepted Caleb's challenge and took </a:t>
            </a:r>
            <a:r>
              <a:rPr lang="en-US" sz="2800" b="1" spc="-1" dirty="0" err="1">
                <a:solidFill>
                  <a:srgbClr val="FFFFFF"/>
                </a:solidFill>
              </a:rPr>
              <a:t>Achsah</a:t>
            </a:r>
            <a:r>
              <a:rPr lang="en-US" sz="2800" b="1" spc="-1" dirty="0">
                <a:solidFill>
                  <a:srgbClr val="FFFFFF"/>
                </a:solidFill>
              </a:rPr>
              <a:t> as his wife?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</a:t>
            </a:r>
            <a:r>
              <a:rPr lang="en-US" sz="2800" b="1" spc="-1" dirty="0" err="1">
                <a:solidFill>
                  <a:srgbClr val="FFFFFF"/>
                </a:solidFill>
              </a:rPr>
              <a:t>Teman</a:t>
            </a:r>
            <a:r>
              <a:rPr lang="en-US" sz="2800" b="1" spc="-1" dirty="0">
                <a:solidFill>
                  <a:srgbClr val="FFFFFF"/>
                </a:solidFill>
              </a:rPr>
              <a:t> the son of Naaman, the cousin of Caleb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</a:t>
            </a:r>
            <a:r>
              <a:rPr lang="en-US" sz="2800" b="1" spc="-1" dirty="0" err="1">
                <a:solidFill>
                  <a:srgbClr val="FFFFFF"/>
                </a:solidFill>
              </a:rPr>
              <a:t>Zabdi</a:t>
            </a:r>
            <a:r>
              <a:rPr lang="en-US" sz="2800" b="1" spc="-1" dirty="0">
                <a:solidFill>
                  <a:srgbClr val="FFFFFF"/>
                </a:solidFill>
              </a:rPr>
              <a:t> the son of Zerah, of the tribe of Judah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00108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as an inheritance to each tribe by lot 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-1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#17	13:7	How was Joshua told to divide the land?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as an inheritance to the 9 tribes and half the tribe of Manasseh	 	 	 	 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as an inheritance to each tribe except the tribe of Levi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#17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9805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-1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#17	13:7	How was Joshua told to divide the land?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as an inheritance to the 9 tribes and half the tribe of Manasseh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#17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00917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#18</a:t>
            </a:r>
            <a:endParaRPr lang="en-US" sz="6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83018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after the passing of judgement by the elders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#18	20:6	When could the slayer return and come to his own city and his own house?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after the year of Jubilee when all are forgiven or freed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not until he stands before the congregation for judgment and not until the death of the high priest in those days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#18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09313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#18	20:6	When could the slayer return and come to his own city and his own house?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not until he stands before the congregation for judgment and not until the death of the high priest in those days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#18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02113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#19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13 cities 	 	 	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#19	21:4	How many cities were for the families of the Kohathites and the children of Aaron who were of the Levites?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12 cities  	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7 cities  			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#19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56554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13 cities 	 	 	 	 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#19	21:4	How many cities were for the families of the Kohathites and the children of Aaron who were of the Levites?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#19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7816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#20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take heed, not a word failed of any good thing which the Lord had spoken to the house of Israel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#20	22:5	What things did Moses the servant of the Lord command the people to do?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94798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take careful heed to enjoy all I have blessed you with, hold fast to Him and serve Him and live in peace with thy brethren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take heed to do the commandments, love the Lord your God, walk in all His ways, keep His commandments, hold fast to Him, &amp; serve Him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7629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#20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14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Othniel the son of </a:t>
            </a:r>
            <a:r>
              <a:rPr lang="en-US" sz="2800" b="1" spc="-1" dirty="0" err="1">
                <a:solidFill>
                  <a:srgbClr val="FFFFFF"/>
                </a:solidFill>
              </a:rPr>
              <a:t>Kenaz</a:t>
            </a:r>
            <a:r>
              <a:rPr lang="en-US" sz="2800" b="1" spc="-1" dirty="0">
                <a:solidFill>
                  <a:srgbClr val="FFFFFF"/>
                </a:solidFill>
              </a:rPr>
              <a:t>, the brother of Caleb	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675179"/>
            <a:ext cx="9053258" cy="13917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	15:17	Who accepted Caleb's challenge and took </a:t>
            </a:r>
            <a:r>
              <a:rPr lang="en-US" sz="2800" b="1" spc="-1" dirty="0" err="1">
                <a:solidFill>
                  <a:srgbClr val="FFFFFF"/>
                </a:solidFill>
              </a:rPr>
              <a:t>Achsah</a:t>
            </a:r>
            <a:r>
              <a:rPr lang="en-US" sz="2800" b="1" spc="-1" dirty="0">
                <a:solidFill>
                  <a:srgbClr val="FFFFFF"/>
                </a:solidFill>
              </a:rPr>
              <a:t> as his wife?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100046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#20	22:5	What things did Moses the servant of the Lord command the people to do?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take heed to do the commandments, love the Lord your God, walk in all His ways, keep His commandments, hold fast to Him, &amp; serve Him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7629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#20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0704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#21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cross over to the land of the possession and sacrifice on the altar for it 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#21	22:19		If the land of their possession was unclean, what were they supposed to do?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cross over to the land of the possession where the Lord's tabernacle stood	 	 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cross over to the land of the possession and burn the ground where the tabernacle stood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6366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3" y="3"/>
            <a:ext cx="9143999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#21	22:19		If the land of their possession was unclean, what were they supposed to do?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cross over to the land of the possession where the Lord's tabernacle stood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#21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66601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#22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9887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it was built as a witness for God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#22	22:26-27	For what reason was the altar built if not for burnt offering or sacrifice?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80380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it was built as a witness for all the nations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it was built as a witness between generations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45566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#22	22:26-27	For what reason was the altar built if not for burnt offering or sacrifice?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it was built as a witness between generations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#22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85919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#23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one man of you shall chase a thousand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#23	23:10		What was said about the man who God fights for, as He promised?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one man of you shall chase ten thousand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one thousand of the enemy shall chase one of you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3163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one man of you shall chase a thousand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#23	23:10		What was said about the man who God fights for, as He promised?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061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#3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>
                <a:solidFill>
                  <a:srgbClr val="FFFFFF"/>
                </a:solidFill>
                <a:latin typeface="Arial"/>
                <a:ea typeface="DejaVu Sans"/>
              </a:rPr>
              <a:t>#24</a:t>
            </a:r>
            <a:endParaRPr lang="en-US" sz="66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He will turn and do you no harm and bless you 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#24	24:20		If you forsake the Lord and serve foreign gods after He had done you good?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He will turn and do you harm and forgive you 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He will turn and do you harm and consume you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159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#24	24:20		If you forsake the Lord and serve foreign gods after He had done you good?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He will turn and do you harm and consume you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#24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8506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5562480" y="2514600"/>
            <a:ext cx="1904040" cy="109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600" b="1" spc="-1" dirty="0">
                <a:solidFill>
                  <a:srgbClr val="FFFFFF"/>
                </a:solidFill>
                <a:latin typeface="Arial"/>
                <a:ea typeface="DejaVu Sans"/>
              </a:rPr>
              <a:t>#25</a:t>
            </a:r>
            <a:endParaRPr lang="en-US" sz="6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1065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the priests					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#25	24:22	  Who were witnesses against themselves that they had chosen the Lord to serve Him?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people 	 	 	 	 	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the prophets 					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86425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3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#25	24:22	  Who were witnesses against themselves that they had chosen the Lord to serve Him?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the people 	 	 	 	 	 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#25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3769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322740" y="1556211"/>
            <a:ext cx="7283012" cy="347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9600" b="1" spc="-1" dirty="0">
                <a:solidFill>
                  <a:srgbClr val="FFFFFF"/>
                </a:solidFill>
                <a:latin typeface="Arial"/>
                <a:ea typeface="DejaVu Sans"/>
              </a:rPr>
              <a:t>End of Round</a:t>
            </a:r>
            <a:endParaRPr lang="en-US" sz="96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3"/>
          <p:cNvSpPr/>
          <p:nvPr/>
        </p:nvSpPr>
        <p:spPr>
          <a:xfrm>
            <a:off x="2250975" y="34755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B) in the land of the Hittites and the men of war </a:t>
            </a:r>
          </a:p>
        </p:txBody>
      </p:sp>
      <p:sp>
        <p:nvSpPr>
          <p:cNvPr id="10" name="CustomShape 3"/>
          <p:cNvSpPr/>
          <p:nvPr/>
        </p:nvSpPr>
        <p:spPr>
          <a:xfrm>
            <a:off x="1524001" y="-1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#3	17:15		Joshua answered and told them to go to the forest country and clear a place for yourself there?				</a:t>
            </a:r>
          </a:p>
        </p:txBody>
      </p:sp>
      <p:sp>
        <p:nvSpPr>
          <p:cNvPr id="6" name="CustomShape 3"/>
          <p:cNvSpPr/>
          <p:nvPr/>
        </p:nvSpPr>
        <p:spPr>
          <a:xfrm>
            <a:off x="2218615" y="4780461"/>
            <a:ext cx="8435424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C) in the land of the Jebusites and their armies  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in the land of the Perizzites and the giants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506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3"/>
          <p:cNvSpPr/>
          <p:nvPr/>
        </p:nvSpPr>
        <p:spPr>
          <a:xfrm>
            <a:off x="1524001" y="-1"/>
            <a:ext cx="9130038" cy="2066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#3	17:15		Joshua answered and told them to go to the forest country and clear a place for yourself there?				</a:t>
            </a:r>
          </a:p>
        </p:txBody>
      </p:sp>
      <p:sp>
        <p:nvSpPr>
          <p:cNvPr id="11" name="CustomShape 3"/>
          <p:cNvSpPr/>
          <p:nvPr/>
        </p:nvSpPr>
        <p:spPr>
          <a:xfrm>
            <a:off x="2264936" y="2215036"/>
            <a:ext cx="8403069" cy="1144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</a:rPr>
              <a:t>A) in the land of the Perizzites and the giants</a:t>
            </a: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D87FE620-C3AD-4802-B205-6F529071C15B}"/>
              </a:ext>
            </a:extLst>
          </p:cNvPr>
          <p:cNvSpPr/>
          <p:nvPr/>
        </p:nvSpPr>
        <p:spPr>
          <a:xfrm>
            <a:off x="1524000" y="6251646"/>
            <a:ext cx="1904040" cy="606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FFFFFF"/>
                </a:solidFill>
                <a:latin typeface="Arial"/>
                <a:ea typeface="DejaVu Sans"/>
              </a:rPr>
              <a:t>#3</a:t>
            </a:r>
            <a:endParaRPr lang="en-US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8641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2686</TotalTime>
  <Words>2771</Words>
  <Application>Microsoft Office PowerPoint</Application>
  <PresentationFormat>Widescreen</PresentationFormat>
  <Paragraphs>226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76</vt:i4>
      </vt:variant>
    </vt:vector>
  </HeadingPairs>
  <TitlesOfParts>
    <vt:vector size="83" baseType="lpstr">
      <vt:lpstr>Arial</vt:lpstr>
      <vt:lpstr>Calibri</vt:lpstr>
      <vt:lpstr>Calibri Light</vt:lpstr>
      <vt:lpstr>Wingdings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Jason Hart</dc:creator>
  <dc:description/>
  <cp:lastModifiedBy>Kevin Rush</cp:lastModifiedBy>
  <cp:revision>233</cp:revision>
  <dcterms:created xsi:type="dcterms:W3CDTF">2006-09-08T00:28:24Z</dcterms:created>
  <dcterms:modified xsi:type="dcterms:W3CDTF">2022-09-30T17:23:03Z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Church of Christ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51</vt:i4>
  </property>
</Properties>
</file>